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3"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0" autoAdjust="0"/>
    <p:restoredTop sz="94660"/>
  </p:normalViewPr>
  <p:slideViewPr>
    <p:cSldViewPr snapToGrid="0">
      <p:cViewPr varScale="1">
        <p:scale>
          <a:sx n="65" d="100"/>
          <a:sy n="65" d="100"/>
        </p:scale>
        <p:origin x="6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239974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679278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6471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2117100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4508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1760818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4173114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194080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1841773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1EE86D-B284-4AB4-AC8D-9F84C234D6C9}" type="datetimeFigureOut">
              <a:rPr lang="fa-IR" smtClean="0"/>
              <a:t>05/29/1437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4159020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1EE86D-B284-4AB4-AC8D-9F84C234D6C9}" type="datetimeFigureOut">
              <a:rPr lang="fa-IR" smtClean="0"/>
              <a:t>05/29/1437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412239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1EE86D-B284-4AB4-AC8D-9F84C234D6C9}" type="datetimeFigureOut">
              <a:rPr lang="fa-IR" smtClean="0"/>
              <a:t>05/29/1437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3697915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1EE86D-B284-4AB4-AC8D-9F84C234D6C9}" type="datetimeFigureOut">
              <a:rPr lang="fa-IR" smtClean="0"/>
              <a:t>05/29/1437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194347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EE86D-B284-4AB4-AC8D-9F84C234D6C9}" type="datetimeFigureOut">
              <a:rPr lang="fa-IR" smtClean="0"/>
              <a:t>05/29/1437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2584228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EE86D-B284-4AB4-AC8D-9F84C234D6C9}" type="datetimeFigureOut">
              <a:rPr lang="fa-IR" smtClean="0"/>
              <a:t>05/29/1437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16E1C2-CC44-4E84-AF7F-D9EEF07E11FD}" type="slidenum">
              <a:rPr lang="fa-IR" smtClean="0"/>
              <a:t>‹#›</a:t>
            </a:fld>
            <a:endParaRPr lang="fa-IR"/>
          </a:p>
        </p:txBody>
      </p:sp>
    </p:spTree>
    <p:extLst>
      <p:ext uri="{BB962C8B-B14F-4D97-AF65-F5344CB8AC3E}">
        <p14:creationId xmlns:p14="http://schemas.microsoft.com/office/powerpoint/2010/main" val="155075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16E1C2-CC44-4E84-AF7F-D9EEF07E11FD}" type="slidenum">
              <a:rPr lang="fa-IR" smtClean="0"/>
              <a:t>‹#›</a:t>
            </a:fld>
            <a:endParaRPr lang="fa-IR"/>
          </a:p>
        </p:txBody>
      </p:sp>
      <p:sp>
        <p:nvSpPr>
          <p:cNvPr id="5" name="Date Placeholder 4"/>
          <p:cNvSpPr>
            <a:spLocks noGrp="1"/>
          </p:cNvSpPr>
          <p:nvPr>
            <p:ph type="dt" sz="half" idx="10"/>
          </p:nvPr>
        </p:nvSpPr>
        <p:spPr/>
        <p:txBody>
          <a:bodyPr/>
          <a:lstStyle/>
          <a:p>
            <a:fld id="{781EE86D-B284-4AB4-AC8D-9F84C234D6C9}" type="datetimeFigureOut">
              <a:rPr lang="fa-IR" smtClean="0"/>
              <a:t>05/29/1437</a:t>
            </a:fld>
            <a:endParaRPr lang="fa-IR"/>
          </a:p>
        </p:txBody>
      </p:sp>
    </p:spTree>
    <p:extLst>
      <p:ext uri="{BB962C8B-B14F-4D97-AF65-F5344CB8AC3E}">
        <p14:creationId xmlns:p14="http://schemas.microsoft.com/office/powerpoint/2010/main" val="42610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1EE86D-B284-4AB4-AC8D-9F84C234D6C9}" type="datetimeFigureOut">
              <a:rPr lang="fa-IR" smtClean="0"/>
              <a:t>05/29/1437</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16E1C2-CC44-4E84-AF7F-D9EEF07E11FD}" type="slidenum">
              <a:rPr lang="fa-IR" smtClean="0"/>
              <a:t>‹#›</a:t>
            </a:fld>
            <a:endParaRPr lang="fa-IR"/>
          </a:p>
        </p:txBody>
      </p:sp>
    </p:spTree>
    <p:extLst>
      <p:ext uri="{BB962C8B-B14F-4D97-AF65-F5344CB8AC3E}">
        <p14:creationId xmlns:p14="http://schemas.microsoft.com/office/powerpoint/2010/main" val="107238978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9851" y="1681921"/>
            <a:ext cx="9144000" cy="2387600"/>
          </a:xfrm>
        </p:spPr>
        <p:txBody>
          <a:bodyPr>
            <a:normAutofit/>
          </a:bodyPr>
          <a:lstStyle/>
          <a:p>
            <a:r>
              <a:rPr lang="fa-IR" sz="9600" dirty="0" smtClean="0">
                <a:solidFill>
                  <a:srgbClr val="FF0000"/>
                </a:solidFill>
                <a:cs typeface="B Nazanin" panose="00000400000000000000" pitchFamily="2" charset="-78"/>
              </a:rPr>
              <a:t>بسم الله الرحمن الرحیم</a:t>
            </a:r>
            <a:endParaRPr lang="fa-IR" sz="96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395116619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8913" y="1122363"/>
            <a:ext cx="7174173" cy="1416121"/>
          </a:xfrm>
        </p:spPr>
        <p:txBody>
          <a:bodyPr>
            <a:normAutofit/>
          </a:bodyPr>
          <a:lstStyle/>
          <a:p>
            <a:pPr algn="r"/>
            <a:r>
              <a:rPr lang="fa-IR" sz="3200" dirty="0" smtClean="0">
                <a:solidFill>
                  <a:srgbClr val="FF0000"/>
                </a:solidFill>
                <a:cs typeface="B Nazanin" panose="00000400000000000000" pitchFamily="2" charset="-78"/>
              </a:rPr>
              <a:t>3-تدوین برنامه با همکاری برقرار کننده و گیرنده:</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539086" y="3342730"/>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مشکلات پیچیده می توانند از طریق تصمیم گیریهای آگاهانه ی مشترک حل شوند،هنگامی که مراجعه کننده در تدوین یک برنامه مشارکت می کند،رضایت بیشتر از کسب نتایج ،بهتر حاصل خواهد شد.</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4052164910"/>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857" y="1490134"/>
            <a:ext cx="5749138" cy="1646302"/>
          </a:xfrm>
        </p:spPr>
        <p:txBody>
          <a:bodyPr/>
          <a:lstStyle/>
          <a:p>
            <a:r>
              <a:rPr lang="fa-IR" sz="3600" dirty="0" smtClean="0">
                <a:solidFill>
                  <a:schemeClr val="tx1">
                    <a:lumMod val="95000"/>
                    <a:lumOff val="5000"/>
                  </a:schemeClr>
                </a:solidFill>
                <a:cs typeface="B Nazanin" panose="00000400000000000000" pitchFamily="2" charset="-78"/>
              </a:rPr>
              <a:t>دراین دنیای فانی چرا مغرور می گردی</a:t>
            </a:r>
            <a:endParaRPr lang="fa-IR" sz="3600" dirty="0">
              <a:solidFill>
                <a:schemeClr val="tx1">
                  <a:lumMod val="95000"/>
                  <a:lumOff val="5000"/>
                </a:schemeClr>
              </a:solidFill>
              <a:cs typeface="B Nazanin" panose="00000400000000000000" pitchFamily="2" charset="-78"/>
            </a:endParaRPr>
          </a:p>
        </p:txBody>
      </p:sp>
      <p:sp>
        <p:nvSpPr>
          <p:cNvPr id="3" name="Subtitle 2"/>
          <p:cNvSpPr>
            <a:spLocks noGrp="1"/>
          </p:cNvSpPr>
          <p:nvPr>
            <p:ph type="subTitle" idx="1"/>
          </p:nvPr>
        </p:nvSpPr>
        <p:spPr>
          <a:xfrm>
            <a:off x="1858297" y="3741117"/>
            <a:ext cx="6266697" cy="1096899"/>
          </a:xfrm>
        </p:spPr>
        <p:txBody>
          <a:bodyPr>
            <a:noAutofit/>
          </a:bodyPr>
          <a:lstStyle/>
          <a:p>
            <a:r>
              <a:rPr lang="fa-IR" sz="3600" dirty="0" smtClean="0">
                <a:solidFill>
                  <a:schemeClr val="tx1">
                    <a:lumMod val="95000"/>
                    <a:lumOff val="5000"/>
                  </a:schemeClr>
                </a:solidFill>
                <a:cs typeface="B Nazanin" panose="00000400000000000000" pitchFamily="2" charset="-78"/>
              </a:rPr>
              <a:t>سلیمان هم شوی آخر نصیب مور می گردی</a:t>
            </a:r>
            <a:endParaRPr lang="fa-IR" sz="36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664530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angle 7"/>
          <p:cNvSpPr/>
          <p:nvPr/>
        </p:nvSpPr>
        <p:spPr>
          <a:xfrm>
            <a:off x="-1" y="0"/>
            <a:ext cx="2442949" cy="1107996"/>
          </a:xfrm>
          <a:prstGeom prst="rect">
            <a:avLst/>
          </a:prstGeom>
        </p:spPr>
        <p:txBody>
          <a:bodyPr wrap="square">
            <a:spAutoFit/>
          </a:bodyPr>
          <a:lstStyle/>
          <a:p>
            <a:pPr algn="ctr"/>
            <a:r>
              <a:rPr lang="fa-IR" sz="6600" dirty="0" smtClean="0">
                <a:solidFill>
                  <a:srgbClr val="FFFF00"/>
                </a:solidFill>
                <a:cs typeface="B Nazanin" panose="00000400000000000000" pitchFamily="2" charset="-78"/>
              </a:rPr>
              <a:t>باتشکر</a:t>
            </a:r>
            <a:endParaRPr lang="fa-IR" sz="6600" dirty="0">
              <a:solidFill>
                <a:srgbClr val="FFFF00"/>
              </a:solidFill>
              <a:cs typeface="B Nazanin" panose="00000400000000000000" pitchFamily="2" charset="-78"/>
            </a:endParaRPr>
          </a:p>
        </p:txBody>
      </p:sp>
    </p:spTree>
    <p:extLst>
      <p:ext uri="{BB962C8B-B14F-4D97-AF65-F5344CB8AC3E}">
        <p14:creationId xmlns:p14="http://schemas.microsoft.com/office/powerpoint/2010/main" val="788255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537" y="2674960"/>
            <a:ext cx="8104496" cy="1146411"/>
          </a:xfrm>
        </p:spPr>
        <p:txBody>
          <a:bodyPr>
            <a:noAutofit/>
          </a:bodyPr>
          <a:lstStyle/>
          <a:p>
            <a:r>
              <a:rPr lang="fa-IR" sz="4400" dirty="0" smtClean="0">
                <a:solidFill>
                  <a:schemeClr val="tx1">
                    <a:lumMod val="95000"/>
                    <a:lumOff val="5000"/>
                  </a:schemeClr>
                </a:solidFill>
                <a:cs typeface="B Nazanin" panose="00000400000000000000" pitchFamily="2" charset="-78"/>
              </a:rPr>
              <a:t>مهارت های لازم برای شروع فرایند ارتباط موثر</a:t>
            </a:r>
            <a:endParaRPr lang="fa-IR" sz="4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73585960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896" y="1886636"/>
            <a:ext cx="9144000" cy="2658067"/>
          </a:xfrm>
        </p:spPr>
        <p:txBody>
          <a:bodyPr>
            <a:normAutofit fontScale="90000"/>
          </a:bodyPr>
          <a:lstStyle/>
          <a:p>
            <a:pPr algn="r"/>
            <a:r>
              <a:rPr lang="fa-IR" sz="3200" dirty="0" smtClean="0">
                <a:solidFill>
                  <a:srgbClr val="FF0000"/>
                </a:solidFill>
                <a:cs typeface="B Nazanin" panose="00000400000000000000" pitchFamily="2" charset="-78"/>
              </a:rPr>
              <a:t>1-تفاهم برای ایجاد ارتباط:</a:t>
            </a:r>
            <a:r>
              <a:rPr lang="fa-IR" sz="2400" dirty="0" smtClean="0">
                <a:solidFill>
                  <a:schemeClr val="tx1">
                    <a:lumMod val="95000"/>
                    <a:lumOff val="5000"/>
                  </a:schemeClr>
                </a:solidFill>
                <a:cs typeface="B Nazanin" panose="00000400000000000000" pitchFamily="2" charset="-78"/>
              </a:rPr>
              <a:t/>
            </a:r>
            <a:br>
              <a:rPr lang="fa-IR" sz="2400" dirty="0" smtClean="0">
                <a:solidFill>
                  <a:schemeClr val="tx1">
                    <a:lumMod val="95000"/>
                    <a:lumOff val="5000"/>
                  </a:schemeClr>
                </a:solidFill>
                <a:cs typeface="B Nazanin" panose="00000400000000000000" pitchFamily="2" charset="-78"/>
              </a:rPr>
            </a:br>
            <a:r>
              <a:rPr lang="fa-IR" sz="2400" dirty="0">
                <a:solidFill>
                  <a:schemeClr val="tx1">
                    <a:lumMod val="95000"/>
                    <a:lumOff val="5000"/>
                  </a:schemeClr>
                </a:solidFill>
                <a:cs typeface="B Nazanin" panose="00000400000000000000" pitchFamily="2" charset="-78"/>
              </a:rPr>
              <a:t/>
            </a:r>
            <a:br>
              <a:rPr lang="fa-IR" sz="2400" dirty="0">
                <a:solidFill>
                  <a:schemeClr val="tx1">
                    <a:lumMod val="95000"/>
                    <a:lumOff val="5000"/>
                  </a:schemeClr>
                </a:solidFill>
                <a:cs typeface="B Nazanin" panose="00000400000000000000" pitchFamily="2" charset="-78"/>
              </a:rPr>
            </a:br>
            <a:r>
              <a:rPr lang="fa-IR" sz="2400" dirty="0" smtClean="0">
                <a:solidFill>
                  <a:schemeClr val="tx1">
                    <a:lumMod val="95000"/>
                    <a:lumOff val="5000"/>
                  </a:schemeClr>
                </a:solidFill>
                <a:cs typeface="B Nazanin" panose="00000400000000000000" pitchFamily="2" charset="-78"/>
              </a:rPr>
              <a:t/>
            </a:r>
            <a:br>
              <a:rPr lang="fa-IR" sz="2400" dirty="0" smtClean="0">
                <a:solidFill>
                  <a:schemeClr val="tx1">
                    <a:lumMod val="95000"/>
                    <a:lumOff val="5000"/>
                  </a:schemeClr>
                </a:solidFill>
                <a:cs typeface="B Nazanin" panose="00000400000000000000" pitchFamily="2" charset="-78"/>
              </a:rPr>
            </a:br>
            <a:r>
              <a:rPr lang="fa-IR" sz="2700" dirty="0" smtClean="0">
                <a:solidFill>
                  <a:schemeClr val="tx1">
                    <a:lumMod val="95000"/>
                    <a:lumOff val="5000"/>
                  </a:schemeClr>
                </a:solidFill>
                <a:cs typeface="B Nazanin" panose="00000400000000000000" pitchFamily="2" charset="-78"/>
              </a:rPr>
              <a:t>برخورد موثر برای شروع ارتباط ضروری است،سلام واحوال پرسی،تماس چشمی،تعاملات غیر تخصصی کوتاه وبررسی یک رویداد مهم در زندگی از جمله مواردی هستند که می توانند منجر </a:t>
            </a:r>
            <a:br>
              <a:rPr lang="fa-IR" sz="2700" dirty="0" smtClean="0">
                <a:solidFill>
                  <a:schemeClr val="tx1">
                    <a:lumMod val="95000"/>
                    <a:lumOff val="5000"/>
                  </a:schemeClr>
                </a:solidFill>
                <a:cs typeface="B Nazanin" panose="00000400000000000000" pitchFamily="2" charset="-78"/>
              </a:rPr>
            </a:br>
            <a:r>
              <a:rPr lang="fa-IR" sz="2700" dirty="0" smtClean="0">
                <a:solidFill>
                  <a:schemeClr val="tx1">
                    <a:lumMod val="95000"/>
                    <a:lumOff val="5000"/>
                  </a:schemeClr>
                </a:solidFill>
                <a:cs typeface="B Nazanin" panose="00000400000000000000" pitchFamily="2" charset="-78"/>
              </a:rPr>
              <a:t>به ساخت یک رابطه ی دوستانه در کمتر از یک دقیقه شوند.</a:t>
            </a:r>
            <a:endParaRPr lang="fa-IR" sz="27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1251108524"/>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3451" y="1600035"/>
            <a:ext cx="6641910" cy="993040"/>
          </a:xfrm>
        </p:spPr>
        <p:txBody>
          <a:bodyPr>
            <a:normAutofit/>
          </a:bodyPr>
          <a:lstStyle/>
          <a:p>
            <a:pPr algn="r"/>
            <a:r>
              <a:rPr lang="fa-IR" sz="3200" dirty="0" smtClean="0">
                <a:solidFill>
                  <a:srgbClr val="FF0000"/>
                </a:solidFill>
                <a:cs typeface="B Nazanin" panose="00000400000000000000" pitchFamily="2" charset="-78"/>
              </a:rPr>
              <a:t>2-اقدام متفکرانه:</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541361" y="3056127"/>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مشاهده ی با دقت و تفکر دقیق منجر به تسلط بر جو ارتباطی منجربه اقدامات متفکرانه می گردد چرا که آماده و کنجکاو بودن از اتمام زودرس رابطه ی بوجود آمده قبل از رسیدن به هدف تعیین شده جلو گیری خواهد نمود.</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7060014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1" y="467270"/>
            <a:ext cx="5167952" cy="2387600"/>
          </a:xfrm>
        </p:spPr>
        <p:txBody>
          <a:bodyPr>
            <a:normAutofit/>
          </a:bodyPr>
          <a:lstStyle/>
          <a:p>
            <a:pPr algn="r"/>
            <a:r>
              <a:rPr lang="fa-IR" sz="3200" dirty="0" smtClean="0">
                <a:solidFill>
                  <a:srgbClr val="FF0000"/>
                </a:solidFill>
                <a:cs typeface="B Nazanin" panose="00000400000000000000" pitchFamily="2" charset="-78"/>
              </a:rPr>
              <a:t>3-پیگیری موضوع:</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595953" y="3424617"/>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چند موضوع ممکن است در جریان برگراری یک ارتباط مطرح گردد،بحث در خصوص موضوعات بهتر است با توجه به اولویت بندی خاص شروع و تصمیم گیری واضح و مشخص نسبت به موضوعات مطرح شده صورت گیرد.</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37541817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2848" y="1149659"/>
            <a:ext cx="8561696" cy="1306938"/>
          </a:xfrm>
        </p:spPr>
        <p:txBody>
          <a:bodyPr>
            <a:normAutofit/>
          </a:bodyPr>
          <a:lstStyle/>
          <a:p>
            <a:pPr algn="r"/>
            <a:r>
              <a:rPr lang="fa-IR" sz="3200" dirty="0" smtClean="0">
                <a:solidFill>
                  <a:srgbClr val="FF0000"/>
                </a:solidFill>
                <a:cs typeface="B Nazanin" panose="00000400000000000000" pitchFamily="2" charset="-78"/>
              </a:rPr>
              <a:t>4-توجه به علائم اجتماعی و عاطفی برای ایجاد همدلی:</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650544" y="3315434"/>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آگاهی از علائم همدلی با نشان دادن علائمی از احساسات و نشانه ها در راستای رفتارهای وی منجر به مشارکت و راهنمایی و تنظیم برنامه ی موثر خواهد شد.</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15931220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2430" y="1286136"/>
            <a:ext cx="9144000" cy="2387600"/>
          </a:xfrm>
        </p:spPr>
        <p:txBody>
          <a:bodyPr>
            <a:normAutofit/>
          </a:bodyPr>
          <a:lstStyle/>
          <a:p>
            <a:r>
              <a:rPr lang="fa-IR" sz="4400" dirty="0" smtClean="0">
                <a:solidFill>
                  <a:schemeClr val="tx1">
                    <a:lumMod val="95000"/>
                    <a:lumOff val="5000"/>
                  </a:schemeClr>
                </a:solidFill>
                <a:cs typeface="B Nazanin" panose="00000400000000000000" pitchFamily="2" charset="-78"/>
              </a:rPr>
              <a:t>مهارت های لازم برای تداوم فرایند های ارتباط موثر</a:t>
            </a:r>
            <a:endParaRPr lang="fa-IR" sz="4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4111059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1557" y="1422614"/>
            <a:ext cx="4444621" cy="1061279"/>
          </a:xfrm>
        </p:spPr>
        <p:txBody>
          <a:bodyPr>
            <a:normAutofit/>
          </a:bodyPr>
          <a:lstStyle/>
          <a:p>
            <a:pPr algn="r"/>
            <a:r>
              <a:rPr lang="fa-IR" sz="3200" dirty="0" smtClean="0">
                <a:solidFill>
                  <a:srgbClr val="FF0000"/>
                </a:solidFill>
                <a:cs typeface="B Nazanin" panose="00000400000000000000" pitchFamily="2" charset="-78"/>
              </a:rPr>
              <a:t>1-تنظیم دستور کار:</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432178" y="3042480"/>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امکان پرداختن به تمام مسائل با تمام جزئیات در فرایند ارتباطی وجود ندارد.پس از بررسی تمام مسائل مراجعه کننده،یک برنامه ی کاری تدوین نمایید.این امر موثرتر از پرداختن به هر مسئله ای به صورت سطحی وگذرا است.</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80524604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7033" y="1054124"/>
            <a:ext cx="5495498" cy="1566246"/>
          </a:xfrm>
        </p:spPr>
        <p:txBody>
          <a:bodyPr>
            <a:normAutofit/>
          </a:bodyPr>
          <a:lstStyle/>
          <a:p>
            <a:pPr algn="r"/>
            <a:r>
              <a:rPr lang="fa-IR" sz="3200" dirty="0" smtClean="0">
                <a:solidFill>
                  <a:srgbClr val="FF0000"/>
                </a:solidFill>
                <a:cs typeface="B Nazanin" panose="00000400000000000000" pitchFamily="2" charset="-78"/>
              </a:rPr>
              <a:t>2-بررسی دیدگاه های مراجعه کننده:</a:t>
            </a:r>
            <a:endParaRPr lang="fa-IR" sz="3200"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418531" y="3274492"/>
            <a:ext cx="9144000" cy="1655762"/>
          </a:xfrm>
        </p:spPr>
        <p:txBody>
          <a:bodyPr>
            <a:normAutofit/>
          </a:bodyPr>
          <a:lstStyle/>
          <a:p>
            <a:pPr algn="r"/>
            <a:r>
              <a:rPr lang="fa-IR" sz="2400" dirty="0" smtClean="0">
                <a:solidFill>
                  <a:schemeClr val="tx1">
                    <a:lumMod val="95000"/>
                    <a:lumOff val="5000"/>
                  </a:schemeClr>
                </a:solidFill>
                <a:cs typeface="B Nazanin" panose="00000400000000000000" pitchFamily="2" charset="-78"/>
              </a:rPr>
              <a:t>توجه و تلاش برای درک دیدگاه های مراجعه کننده منجر به افزایش طول مدت ارتباط نخواهد شد،بلکه این امر منجر به کاهش اظطراب شناسایی فاصله ی موجود در دانش و ارتقای پایبندی به نتایج می شود.</a:t>
            </a:r>
            <a:endParaRPr lang="fa-IR" sz="2400" dirty="0">
              <a:solidFill>
                <a:schemeClr val="tx1">
                  <a:lumMod val="95000"/>
                  <a:lumOff val="5000"/>
                </a:schemeClr>
              </a:solidFill>
              <a:cs typeface="B Nazanin" panose="00000400000000000000" pitchFamily="2" charset="-78"/>
            </a:endParaRPr>
          </a:p>
        </p:txBody>
      </p:sp>
    </p:spTree>
    <p:extLst>
      <p:ext uri="{BB962C8B-B14F-4D97-AF65-F5344CB8AC3E}">
        <p14:creationId xmlns:p14="http://schemas.microsoft.com/office/powerpoint/2010/main" val="1010695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65</TotalTime>
  <Words>295</Words>
  <Application>Microsoft Office PowerPoint</Application>
  <PresentationFormat>Widescreen</PresentationFormat>
  <Paragraphs>19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 Nazanin</vt:lpstr>
      <vt:lpstr>Tahoma</vt:lpstr>
      <vt:lpstr>Trebuchet MS</vt:lpstr>
      <vt:lpstr>Wingdings 3</vt:lpstr>
      <vt:lpstr>Facet</vt:lpstr>
      <vt:lpstr>بسم الله الرحمن الرحیم</vt:lpstr>
      <vt:lpstr>مهارت های لازم برای شروع فرایند ارتباط موثر</vt:lpstr>
      <vt:lpstr>1-تفاهم برای ایجاد ارتباط:   برخورد موثر برای شروع ارتباط ضروری است،سلام واحوال پرسی،تماس چشمی،تعاملات غیر تخصصی کوتاه وبررسی یک رویداد مهم در زندگی از جمله مواردی هستند که می توانند منجر  به ساخت یک رابطه ی دوستانه در کمتر از یک دقیقه شوند.</vt:lpstr>
      <vt:lpstr>2-اقدام متفکرانه:</vt:lpstr>
      <vt:lpstr>3-پیگیری موضوع:</vt:lpstr>
      <vt:lpstr>4-توجه به علائم اجتماعی و عاطفی برای ایجاد همدلی:</vt:lpstr>
      <vt:lpstr>مهارت های لازم برای تداوم فرایند های ارتباط موثر</vt:lpstr>
      <vt:lpstr>1-تنظیم دستور کار:</vt:lpstr>
      <vt:lpstr>2-بررسی دیدگاه های مراجعه کننده:</vt:lpstr>
      <vt:lpstr>3-تدوین برنامه با همکاری برقرار کننده و گیرنده:</vt:lpstr>
      <vt:lpstr>دراین دنیای فانی چرا مغرور می گردی</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Farzad Adeli</dc:creator>
  <cp:lastModifiedBy>pcc</cp:lastModifiedBy>
  <cp:revision>10</cp:revision>
  <dcterms:created xsi:type="dcterms:W3CDTF">2016-03-07T15:07:00Z</dcterms:created>
  <dcterms:modified xsi:type="dcterms:W3CDTF">2016-03-08T08:32:35Z</dcterms:modified>
</cp:coreProperties>
</file>